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8B75AAB-119B-451D-BE45-0CAA84E30489}" type="datetimeFigureOut">
              <a:rPr lang="pt-BR" smtClean="0"/>
              <a:pPr/>
              <a:t>22/3/2011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B370E2-5DFD-466F-99D9-8C3236D6E6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dirty="0" smtClean="0"/>
              <a:t>ART. 103, PARAG. 2º DA CF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tx1"/>
                </a:solidFill>
              </a:rPr>
              <a:t>AÇÃO DE INCONSTITUCIONALIDADE POR OMISSÃO</a:t>
            </a:r>
            <a:endParaRPr lang="pt-BR" sz="2000" b="1" dirty="0">
              <a:solidFill>
                <a:schemeClr val="tx1"/>
              </a:solidFill>
            </a:endParaRPr>
          </a:p>
        </p:txBody>
      </p:sp>
      <p:pic>
        <p:nvPicPr>
          <p:cNvPr id="7" name="Espaço Reservado para Imagem 6" descr="a%20justica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493197" y="0"/>
            <a:ext cx="3718181" cy="45689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Introdução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dirty="0" smtClean="0"/>
              <a:t>Percepção de que não se desobedece a Constituição apenas ao editar normas inconstitucionais, mas também quando se deixa de regulamentá-la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Declarada a inconstitucionalidade por omissão de medida para tornar efetiva norma constitucional, será dada ciência ao Poder competente para a adoção das providências necessárias e, em se tratando de órgão administrativo, para fazê-lo em trinta dias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229600" cy="443567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sz="3500" dirty="0" smtClean="0"/>
              <a:t>No caso de omissão legislativa, simplesmente o Congresso Nacional será comunicado da mora, sem a estipulação de qualquer prazo para a elaboração da indispensável norma infraconstitucional para o exercício do direito previsto na Constituição não auto-aplicável.</a:t>
            </a:r>
          </a:p>
          <a:p>
            <a:pPr algn="ctr">
              <a:buNone/>
            </a:pPr>
            <a:endParaRPr lang="pt-BR" sz="3500" dirty="0" smtClean="0"/>
          </a:p>
          <a:p>
            <a:pPr algn="ctr">
              <a:buNone/>
            </a:pPr>
            <a:r>
              <a:rPr lang="pt-BR" sz="3500" dirty="0" smtClean="0"/>
              <a:t>O que se pretende é preencher as lacunas inconstitucionais, para que todas as normas constitucionais obtenham eficácia plena. </a:t>
            </a:r>
          </a:p>
          <a:p>
            <a:pPr algn="ctr">
              <a:buNone/>
            </a:pP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OBSERVAÇÃO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t-BR" dirty="0" smtClean="0"/>
              <a:t>Na conduta negativa consiste a inconstitucionalidade. </a:t>
            </a:r>
          </a:p>
          <a:p>
            <a:pPr algn="ctr">
              <a:buNone/>
            </a:pPr>
            <a:r>
              <a:rPr lang="pt-BR" dirty="0" smtClean="0"/>
              <a:t>A CF determinou que o Poder Público tivesse uma conduta positiva, com a finalidade de garantir a aplicabilidade e eficácia da norma constitucional. O Poder Público omitiu-se, tendo, pois,  uma conduta negativa.</a:t>
            </a:r>
          </a:p>
          <a:p>
            <a:pPr algn="ctr">
              <a:buNone/>
            </a:pPr>
            <a:r>
              <a:rPr lang="pt-BR" dirty="0" smtClean="0"/>
              <a:t>A incompatibilidade entre a </a:t>
            </a:r>
            <a:r>
              <a:rPr lang="pt-BR" i="1" dirty="0" smtClean="0"/>
              <a:t>conduta positiva </a:t>
            </a:r>
            <a:r>
              <a:rPr lang="pt-BR" dirty="0" smtClean="0"/>
              <a:t>exigida pela CF e a </a:t>
            </a:r>
            <a:r>
              <a:rPr lang="pt-BR" i="1" dirty="0" smtClean="0"/>
              <a:t>conduta negativa</a:t>
            </a:r>
            <a:r>
              <a:rPr lang="pt-BR" dirty="0" smtClean="0"/>
              <a:t> do Poder Público omisso configura-se na chamada </a:t>
            </a:r>
            <a:r>
              <a:rPr lang="pt-BR" i="1" dirty="0" smtClean="0"/>
              <a:t>inconstitucionalidade por omissão.</a:t>
            </a:r>
          </a:p>
          <a:p>
            <a:pPr algn="ctr">
              <a:buNone/>
            </a:pPr>
            <a:r>
              <a:rPr lang="pt-BR" i="1" dirty="0" smtClean="0"/>
              <a:t>(Alexandre de Moraes)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/>
            </a:r>
            <a:br>
              <a:rPr lang="pt-BR" b="1" dirty="0" smtClean="0">
                <a:solidFill>
                  <a:srgbClr val="C00000"/>
                </a:solidFill>
              </a:rPr>
            </a:br>
            <a:r>
              <a:rPr lang="pt-BR" b="1" dirty="0" smtClean="0">
                <a:solidFill>
                  <a:srgbClr val="C00000"/>
                </a:solidFill>
              </a:rPr>
              <a:t>A omissão pode ser total ou parcial</a:t>
            </a:r>
            <a:br>
              <a:rPr lang="pt-BR" b="1" dirty="0" smtClean="0">
                <a:solidFill>
                  <a:srgbClr val="C00000"/>
                </a:solidFill>
              </a:rPr>
            </a:b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b="1" dirty="0" smtClean="0"/>
              <a:t>Total ou absoluta</a:t>
            </a:r>
            <a:r>
              <a:rPr lang="pt-BR" dirty="0" smtClean="0"/>
              <a:t>: quando há falta de norma regulamentadora que possibilite o integral cumprimento do direito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b="1" dirty="0" smtClean="0"/>
              <a:t>Parcial ou relativa: </a:t>
            </a:r>
            <a:r>
              <a:rPr lang="pt-BR" dirty="0" smtClean="0"/>
              <a:t>se a norma não permitir o integral cumprimento do direito previsto na CF.</a:t>
            </a:r>
          </a:p>
          <a:p>
            <a:pPr algn="ctr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b="1" dirty="0" err="1" smtClean="0">
                <a:solidFill>
                  <a:srgbClr val="C00000"/>
                </a:solidFill>
              </a:rPr>
              <a:t>ADIn</a:t>
            </a:r>
            <a:r>
              <a:rPr lang="pt-BR" sz="3600" b="1" dirty="0" smtClean="0">
                <a:solidFill>
                  <a:srgbClr val="C00000"/>
                </a:solidFill>
              </a:rPr>
              <a:t> POR OMISSÃO</a:t>
            </a:r>
            <a:br>
              <a:rPr lang="pt-BR" sz="3600" b="1" dirty="0" smtClean="0">
                <a:solidFill>
                  <a:srgbClr val="C00000"/>
                </a:solidFill>
              </a:rPr>
            </a:br>
            <a:r>
              <a:rPr lang="pt-BR" sz="3600" b="1" dirty="0" smtClean="0">
                <a:solidFill>
                  <a:srgbClr val="C00000"/>
                </a:solidFill>
              </a:rPr>
              <a:t> E O MANDADO DE INJUNÇÃO</a:t>
            </a:r>
            <a:endParaRPr lang="pt-BR" sz="3600" b="1" dirty="0">
              <a:solidFill>
                <a:srgbClr val="C0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Mandado de Injunção é uma ação prevista no art. 5º, LXXI: “conceder-se-á mandado de injunção sempre que a falta de norma regulamentadora torne inviável o exercício dos direitos e liberdades constitucionais e das prerrogativas inerentes à nacionalidade, à soberania e à cidadania”.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b="1" dirty="0" err="1" smtClean="0">
                <a:solidFill>
                  <a:srgbClr val="C00000"/>
                </a:solidFill>
              </a:rPr>
              <a:t>ADIn</a:t>
            </a:r>
            <a:r>
              <a:rPr lang="pt-BR" sz="3600" b="1" dirty="0" smtClean="0">
                <a:solidFill>
                  <a:srgbClr val="C00000"/>
                </a:solidFill>
              </a:rPr>
              <a:t> POR OMISSÃO E MI: SEMELHANÇAS</a:t>
            </a:r>
            <a:endParaRPr lang="pt-BR" sz="3600" b="1" dirty="0">
              <a:solidFill>
                <a:srgbClr val="C0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3200" b="1" dirty="0" smtClean="0"/>
              <a:t>Legitimados passivos: </a:t>
            </a:r>
            <a:r>
              <a:rPr lang="pt-BR" sz="3200" dirty="0" smtClean="0"/>
              <a:t>serão os responsáveis pela edição da norma regulamentadora</a:t>
            </a:r>
          </a:p>
          <a:p>
            <a:pPr algn="ctr">
              <a:buNone/>
            </a:pPr>
            <a:endParaRPr lang="pt-BR" sz="3200" dirty="0" smtClean="0"/>
          </a:p>
          <a:p>
            <a:pPr algn="ctr">
              <a:buNone/>
            </a:pPr>
            <a:r>
              <a:rPr lang="pt-BR" sz="3200" b="1" dirty="0" smtClean="0"/>
              <a:t>Medidas liminares: </a:t>
            </a:r>
            <a:r>
              <a:rPr lang="pt-BR" sz="3200" dirty="0" smtClean="0"/>
              <a:t>de acordo com a jurisprudência do </a:t>
            </a:r>
            <a:r>
              <a:rPr lang="pt-BR" sz="3200" dirty="0" smtClean="0"/>
              <a:t>Supremo eram inadmissíveis </a:t>
            </a:r>
            <a:r>
              <a:rPr lang="pt-BR" sz="3200" dirty="0" smtClean="0"/>
              <a:t>em ambas as ações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000" b="1" dirty="0" err="1">
                <a:solidFill>
                  <a:srgbClr val="C00000"/>
                </a:solidFill>
              </a:rPr>
              <a:t>ADIn</a:t>
            </a:r>
            <a:r>
              <a:rPr lang="pt-BR" sz="4000" b="1" dirty="0">
                <a:solidFill>
                  <a:srgbClr val="C00000"/>
                </a:solidFill>
              </a:rPr>
              <a:t> POR OMISSÃO E MI: DIFERENÇAS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700213"/>
            <a:ext cx="8229600" cy="452596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/>
              <a:t>Legitimados Ativos:</a:t>
            </a:r>
          </a:p>
          <a:p>
            <a:pPr lvl="1" algn="ctr">
              <a:buNone/>
            </a:pPr>
            <a:r>
              <a:rPr lang="pt-BR" sz="2800" b="1" dirty="0" err="1"/>
              <a:t>ADIn</a:t>
            </a:r>
            <a:r>
              <a:rPr lang="pt-BR" sz="2800" b="1" dirty="0"/>
              <a:t> p/ omissão: </a:t>
            </a:r>
            <a:r>
              <a:rPr lang="pt-BR" sz="2800" dirty="0"/>
              <a:t>Art. 103, </a:t>
            </a:r>
            <a:r>
              <a:rPr lang="pt-BR" sz="2800" dirty="0" smtClean="0"/>
              <a:t>CF</a:t>
            </a:r>
            <a:endParaRPr lang="pt-BR" sz="2800" dirty="0"/>
          </a:p>
          <a:p>
            <a:pPr lvl="1" algn="ctr">
              <a:buNone/>
            </a:pPr>
            <a:r>
              <a:rPr lang="pt-BR" sz="2800" b="1" dirty="0"/>
              <a:t>MI: </a:t>
            </a:r>
            <a:r>
              <a:rPr lang="pt-BR" sz="2800" dirty="0"/>
              <a:t>Apenas o titular do direito fundamental dependente de regulamentação</a:t>
            </a:r>
          </a:p>
          <a:p>
            <a:pPr algn="ctr">
              <a:buNone/>
            </a:pPr>
            <a:r>
              <a:rPr lang="pt-BR" sz="2800" dirty="0"/>
              <a:t>Conceituação</a:t>
            </a:r>
          </a:p>
          <a:p>
            <a:pPr lvl="1" algn="ctr">
              <a:buNone/>
            </a:pPr>
            <a:r>
              <a:rPr lang="pt-BR" sz="2800" b="1" dirty="0" err="1"/>
              <a:t>ADIn</a:t>
            </a:r>
            <a:r>
              <a:rPr lang="pt-BR" sz="2800" b="1" dirty="0"/>
              <a:t> p/ omissão: </a:t>
            </a:r>
            <a:r>
              <a:rPr lang="pt-BR" sz="2800" dirty="0"/>
              <a:t>Ação de controle abstrato</a:t>
            </a:r>
          </a:p>
          <a:p>
            <a:pPr lvl="1" algn="ctr">
              <a:buNone/>
            </a:pPr>
            <a:r>
              <a:rPr lang="pt-BR" sz="2800" dirty="0"/>
              <a:t>MI: Remédio constitucional (</a:t>
            </a:r>
            <a:r>
              <a:rPr lang="pt-BR" sz="2800" i="1" dirty="0"/>
              <a:t>writ</a:t>
            </a:r>
            <a:r>
              <a:rPr lang="pt-BR" sz="2800" dirty="0"/>
              <a:t>)</a:t>
            </a:r>
          </a:p>
          <a:p>
            <a:pPr algn="ctr">
              <a:buNone/>
            </a:pP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000" b="1" dirty="0" err="1">
                <a:solidFill>
                  <a:srgbClr val="C00000"/>
                </a:solidFill>
              </a:rPr>
              <a:t>ADIn</a:t>
            </a:r>
            <a:r>
              <a:rPr lang="pt-BR" sz="4000" b="1" dirty="0">
                <a:solidFill>
                  <a:srgbClr val="C00000"/>
                </a:solidFill>
              </a:rPr>
              <a:t> POR OMISSÃO E MI: DIFERENÇAS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pt-BR" sz="2800" b="1" dirty="0"/>
              <a:t>Objeto</a:t>
            </a:r>
          </a:p>
          <a:p>
            <a:pPr lvl="1" algn="ctr">
              <a:lnSpc>
                <a:spcPct val="90000"/>
              </a:lnSpc>
              <a:buNone/>
            </a:pPr>
            <a:r>
              <a:rPr lang="pt-BR" sz="2800" b="1" dirty="0" err="1"/>
              <a:t>ADIn</a:t>
            </a:r>
            <a:r>
              <a:rPr lang="pt-BR" sz="2800" b="1" dirty="0"/>
              <a:t> p/ omissão: </a:t>
            </a:r>
            <a:r>
              <a:rPr lang="pt-BR" sz="2800" dirty="0"/>
              <a:t>Qualquer norma constitucional de eficácia limitada </a:t>
            </a:r>
            <a:r>
              <a:rPr lang="pt-BR" sz="2800" dirty="0" smtClean="0"/>
              <a:t>institutiva e de caráter impositivo;</a:t>
            </a:r>
          </a:p>
          <a:p>
            <a:pPr lvl="1" algn="ctr">
              <a:lnSpc>
                <a:spcPct val="90000"/>
              </a:lnSpc>
              <a:buNone/>
            </a:pPr>
            <a:r>
              <a:rPr lang="pt-BR" sz="2800" b="1" dirty="0" smtClean="0"/>
              <a:t>MI</a:t>
            </a:r>
            <a:r>
              <a:rPr lang="pt-BR" sz="2800" b="1" dirty="0"/>
              <a:t>: </a:t>
            </a:r>
            <a:r>
              <a:rPr lang="pt-BR" sz="2800" dirty="0"/>
              <a:t>Norma constitucional de eficácia limitada institutiva impositiva que trate de direito ou garantia fundamental</a:t>
            </a:r>
          </a:p>
          <a:p>
            <a:pPr algn="ctr">
              <a:lnSpc>
                <a:spcPct val="90000"/>
              </a:lnSpc>
              <a:buNone/>
            </a:pPr>
            <a:endParaRPr lang="pt-BR" sz="2800" b="1" dirty="0" smtClean="0"/>
          </a:p>
          <a:p>
            <a:pPr algn="ctr">
              <a:lnSpc>
                <a:spcPct val="90000"/>
              </a:lnSpc>
              <a:buNone/>
            </a:pPr>
            <a:r>
              <a:rPr lang="pt-BR" sz="2800" b="1" dirty="0" smtClean="0"/>
              <a:t>Efeitos </a:t>
            </a:r>
            <a:r>
              <a:rPr lang="pt-BR" sz="2800" b="1" dirty="0"/>
              <a:t>da decisão</a:t>
            </a:r>
          </a:p>
          <a:p>
            <a:pPr lvl="1" algn="ctr">
              <a:lnSpc>
                <a:spcPct val="90000"/>
              </a:lnSpc>
              <a:buNone/>
            </a:pPr>
            <a:r>
              <a:rPr lang="pt-BR" sz="2800" b="1" dirty="0" err="1"/>
              <a:t>ADIn</a:t>
            </a:r>
            <a:r>
              <a:rPr lang="pt-BR" sz="2800" b="1" dirty="0"/>
              <a:t> p/ omissão: </a:t>
            </a:r>
            <a:r>
              <a:rPr lang="pt-BR" sz="2800" i="1" dirty="0"/>
              <a:t>erga </a:t>
            </a:r>
            <a:r>
              <a:rPr lang="pt-BR" sz="2800" i="1" dirty="0" err="1"/>
              <a:t>omnes</a:t>
            </a:r>
            <a:endParaRPr lang="pt-BR" sz="2800" i="1" dirty="0"/>
          </a:p>
          <a:p>
            <a:pPr lvl="1" algn="ctr">
              <a:lnSpc>
                <a:spcPct val="90000"/>
              </a:lnSpc>
              <a:buNone/>
            </a:pPr>
            <a:r>
              <a:rPr lang="pt-BR" sz="2800" b="1" dirty="0"/>
              <a:t>MI</a:t>
            </a:r>
            <a:r>
              <a:rPr lang="pt-BR" sz="2800" dirty="0"/>
              <a:t>: </a:t>
            </a:r>
            <a:r>
              <a:rPr lang="pt-BR" sz="2800" i="1" dirty="0"/>
              <a:t>inter partes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ersonalizada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94</TotalTime>
  <Words>432</Words>
  <Application>Microsoft Office PowerPoint</Application>
  <PresentationFormat>Apresentação na tela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Mediano</vt:lpstr>
      <vt:lpstr>AÇÃO DE INCONSTITUCIONALIDADE POR OMISSÃO</vt:lpstr>
      <vt:lpstr>Introdução</vt:lpstr>
      <vt:lpstr>Slide 3</vt:lpstr>
      <vt:lpstr>OBSERVAÇÃO</vt:lpstr>
      <vt:lpstr> A omissão pode ser total ou parcial </vt:lpstr>
      <vt:lpstr>ADIn POR OMISSÃO  E O MANDADO DE INJUNÇÃO</vt:lpstr>
      <vt:lpstr>ADIn POR OMISSÃO E MI: SEMELHANÇAS</vt:lpstr>
      <vt:lpstr>ADIn POR OMISSÃO E MI: DIFERENÇAS</vt:lpstr>
      <vt:lpstr>ADIn POR OMISSÃO E MI: DIFERENÇAS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AÇÃO DE INCONSTITUCIONALIDADE POR OMISSÃO</dc:title>
  <dc:creator>Cliente</dc:creator>
  <cp:lastModifiedBy>UserXP</cp:lastModifiedBy>
  <cp:revision>7</cp:revision>
  <dcterms:created xsi:type="dcterms:W3CDTF">2009-07-22T14:22:21Z</dcterms:created>
  <dcterms:modified xsi:type="dcterms:W3CDTF">2011-03-22T23:15:28Z</dcterms:modified>
</cp:coreProperties>
</file>